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3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5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2784473-4C0B-4CFC-9150-2C840EB8F852}">
          <p14:sldIdLst>
            <p14:sldId id="256"/>
          </p14:sldIdLst>
        </p14:section>
        <p14:section name="Introducción" id="{331B969E-6130-498C-87F8-3C0E43780A09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Desarrollo" id="{C1C8C68F-9403-4743-A00B-A2A39FB273E2}">
          <p14:sldIdLst>
            <p14:sldId id="271"/>
            <p14:sldId id="272"/>
            <p14:sldId id="273"/>
            <p14:sldId id="274"/>
            <p14:sldId id="275"/>
          </p14:sldIdLst>
        </p14:section>
        <p14:section name="Resultados" id="{71807BED-54A0-4200-BFEC-76B8BEDEAB24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100" d="100"/>
          <a:sy n="100" d="100"/>
        </p:scale>
        <p:origin x="4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30516-0E77-428D-A463-AE32DE5FBB71}" type="datetimeFigureOut">
              <a:rPr lang="es-MX" smtClean="0"/>
              <a:t>22/10/2019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D252C-EB39-4739-AA1F-25AD49378D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1471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D252C-EB39-4739-AA1F-25AD49378DAF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277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D252C-EB39-4739-AA1F-25AD49378DAF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11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54F6E7C-4FC2-4455-9110-2B24CFE65B00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25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2DA60-6723-4255-B49E-57523FF29BFE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3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58A2-C407-4607-9A57-687A7D6F59C6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07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95E5-94A4-4854-99D8-6D18E2CBA73B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0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6890-A3E1-4677-830C-DC3B5E6EB089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32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E98C-A6AD-4D86-B68F-C57F05D61860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0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75B7C-DE18-405A-84FC-5AB031ED4FFF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01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D5290-7C51-4A60-9AD1-B773B36B756B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A72DD-45D4-4815-A8E9-020EC745864F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9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8AE3-711E-4D83-ABC9-FCA01B54E16C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3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F936A-C452-4BDA-8B6D-5FA68E45D9C3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4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BDA8B6C-A89C-4A3B-8882-CB117F290576}" type="datetime1">
              <a:rPr lang="en-US" smtClean="0"/>
              <a:t>10/22/2019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29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Proyecto final.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Generación de imágenes sintéticas por medio de una DCGAN.</a:t>
            </a:r>
          </a:p>
        </p:txBody>
      </p:sp>
    </p:spTree>
    <p:extLst>
      <p:ext uri="{BB962C8B-B14F-4D97-AF65-F5344CB8AC3E}">
        <p14:creationId xmlns:p14="http://schemas.microsoft.com/office/powerpoint/2010/main" val="88583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4633D-3E66-444C-AD38-57D6A935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Modelos Convolucionales: DCGAN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6C0720A-D97B-4B57-8E84-ED6CCA7DC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062" y="2084832"/>
            <a:ext cx="8385876" cy="3391821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337E36D-FDE6-47ED-8B4E-64EB13F3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F83445-5436-4A30-8A9B-D00835504CC4}"/>
              </a:ext>
            </a:extLst>
          </p:cNvPr>
          <p:cNvSpPr txBox="1"/>
          <p:nvPr/>
        </p:nvSpPr>
        <p:spPr>
          <a:xfrm>
            <a:off x="1903062" y="5107321"/>
            <a:ext cx="121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Generador</a:t>
            </a:r>
          </a:p>
        </p:txBody>
      </p:sp>
    </p:spTree>
    <p:extLst>
      <p:ext uri="{BB962C8B-B14F-4D97-AF65-F5344CB8AC3E}">
        <p14:creationId xmlns:p14="http://schemas.microsoft.com/office/powerpoint/2010/main" val="1194351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7B258-67F6-4547-B24F-07D97891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MX" dirty="0"/>
              <a:t>Modelos Convolucionales: DCGAN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D7E11B-45E3-4E0C-A7B5-991443E39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8016960" cy="4022725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299A4F-9A65-4C86-9E5F-8139F61D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DD6C0E7-6F9D-448F-A0FE-109B69226BF8}"/>
              </a:ext>
            </a:extLst>
          </p:cNvPr>
          <p:cNvSpPr txBox="1"/>
          <p:nvPr/>
        </p:nvSpPr>
        <p:spPr>
          <a:xfrm>
            <a:off x="9307612" y="5461226"/>
            <a:ext cx="1170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Imágenes</a:t>
            </a:r>
            <a:br>
              <a:rPr lang="es-MX" dirty="0"/>
            </a:br>
            <a:r>
              <a:rPr lang="es-MX" dirty="0"/>
              <a:t>generadas</a:t>
            </a:r>
          </a:p>
        </p:txBody>
      </p:sp>
    </p:spTree>
    <p:extLst>
      <p:ext uri="{BB962C8B-B14F-4D97-AF65-F5344CB8AC3E}">
        <p14:creationId xmlns:p14="http://schemas.microsoft.com/office/powerpoint/2010/main" val="95412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B4EA5-A992-4859-A050-F8D4B6A5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DCGAN. Algebra con vectores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2BC40B-0B84-43AD-9472-63AD47EB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948" y="2084832"/>
            <a:ext cx="7938252" cy="4022725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1A60DC8-F40E-4009-BDEE-6FB25508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15496F-3ECA-4F78-9A24-FADB60090A80}"/>
              </a:ext>
            </a:extLst>
          </p:cNvPr>
          <p:cNvSpPr txBox="1"/>
          <p:nvPr/>
        </p:nvSpPr>
        <p:spPr>
          <a:xfrm>
            <a:off x="959483" y="5461226"/>
            <a:ext cx="164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Interpolación en</a:t>
            </a:r>
            <a:br>
              <a:rPr lang="es-MX" dirty="0"/>
            </a:br>
            <a:r>
              <a:rPr lang="es-MX" dirty="0"/>
              <a:t>espacio latente</a:t>
            </a:r>
          </a:p>
        </p:txBody>
      </p:sp>
    </p:spTree>
    <p:extLst>
      <p:ext uri="{BB962C8B-B14F-4D97-AF65-F5344CB8AC3E}">
        <p14:creationId xmlns:p14="http://schemas.microsoft.com/office/powerpoint/2010/main" val="94215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1F5F9-C86A-44A0-81EC-99DADDC2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DCGAN. Algebra con vectores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7F4A19-5C91-4E44-BB04-6EA97E82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073C05-2BB0-4887-B6BB-B8160419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9" y="2084832"/>
            <a:ext cx="7428756" cy="31040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6F060F-FE5E-46D8-A93C-4CDCAABD9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85"/>
          <a:stretch/>
        </p:blipFill>
        <p:spPr>
          <a:xfrm>
            <a:off x="2797794" y="5056452"/>
            <a:ext cx="5088906" cy="12003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C5F29D8-019A-43F7-A762-C7614AA0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243" y="3128830"/>
            <a:ext cx="3236594" cy="31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7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85584-FFDF-454C-BA7F-7E615276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DCGAN. Algebra con vectores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90F578-5336-41CE-A256-F64E2B9CF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827" y="2250059"/>
            <a:ext cx="9382674" cy="4022725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4BD8BC-4359-4BE6-870A-199854B5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57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CF0EBC-31BA-438B-B1E9-FB301AF2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Desarrollo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3BB5219-68D3-4E11-85A0-32864D68E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81C39F-E4C5-4744-857A-63D430FE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84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AA44234-1BFE-472F-8510-DC7B94DE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s-MX" sz="5000"/>
              <a:t>Conjunto de Datos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4CB1D77-87AD-4EB4-AD7F-FC53B363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s-MX" sz="2200" dirty="0"/>
              <a:t>Usé 250 imágenes de tomografías computarizadas de cortes axiales del corazón.</a:t>
            </a:r>
          </a:p>
          <a:p>
            <a:r>
              <a:rPr lang="es-MX" dirty="0"/>
              <a:t>Las imágenes son de 300x300 </a:t>
            </a:r>
            <a:r>
              <a:rPr lang="es-MX" dirty="0" err="1"/>
              <a:t>px</a:t>
            </a:r>
            <a:endParaRPr lang="es-MX" dirty="0"/>
          </a:p>
          <a:p>
            <a:r>
              <a:rPr lang="es-MX" sz="2200" dirty="0"/>
              <a:t>Fueron </a:t>
            </a:r>
            <a:r>
              <a:rPr lang="es-MX" sz="2200" dirty="0" err="1"/>
              <a:t>reescaladas</a:t>
            </a:r>
            <a:r>
              <a:rPr lang="es-MX" sz="2200" dirty="0"/>
              <a:t> a 64x64 </a:t>
            </a:r>
            <a:r>
              <a:rPr lang="es-MX" sz="2200" dirty="0" err="1"/>
              <a:t>px</a:t>
            </a:r>
            <a:endParaRPr lang="es-MX" sz="2200" dirty="0"/>
          </a:p>
          <a:p>
            <a:endParaRPr lang="es-MX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21F270-6C77-4D6A-88C3-F4E5A4B8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659497"/>
            <a:ext cx="5455921" cy="553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D1E227-41B2-4BCA-911B-721430F3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8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MX" sz="1000"/>
              <a:t>Proyecto Final: Generación de imágenes sintéticas por medio de una DCGAN. González Flores Andrés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7734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4300B-063C-4600-AF23-A80DE32E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USADO: DCGAN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6803FA-F94F-446A-8432-8FD114AF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C0162E8-B160-4219-91EC-E8C78D31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380514"/>
            <a:ext cx="7779630" cy="32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8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9736B-1867-4B22-AC60-606DC17D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USADO: DCGAN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8D8875-00C8-43EE-8630-B1AB7875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419618"/>
            <a:ext cx="7302187" cy="2997630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49465A-FC37-4060-B691-4F564565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22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9EF9D-6ADE-4C6D-9E60-45611EC3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usado: DCGAN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23AB76-6434-4D2C-847F-9BCB297F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Función de Coste</a:t>
            </a:r>
          </a:p>
          <a:p>
            <a:pPr lvl="1"/>
            <a:r>
              <a:rPr lang="es-MX" dirty="0"/>
              <a:t>Entropía Cruzada Binaria</a:t>
            </a:r>
          </a:p>
          <a:p>
            <a:endParaRPr lang="es-MX" dirty="0"/>
          </a:p>
          <a:p>
            <a:r>
              <a:rPr lang="es-MX" b="1" dirty="0"/>
              <a:t>Optimizadores</a:t>
            </a:r>
          </a:p>
          <a:p>
            <a:pPr lvl="1"/>
            <a:r>
              <a:rPr lang="es-MX" dirty="0"/>
              <a:t>Adam (uno para cada red)</a:t>
            </a:r>
          </a:p>
          <a:p>
            <a:pPr lvl="2"/>
            <a:r>
              <a:rPr lang="es-MX" dirty="0"/>
              <a:t>Beta1 = 0.5</a:t>
            </a:r>
          </a:p>
          <a:p>
            <a:pPr lvl="2"/>
            <a:r>
              <a:rPr lang="es-MX" dirty="0"/>
              <a:t>Beta2 = 0.999</a:t>
            </a:r>
          </a:p>
          <a:p>
            <a:pPr lvl="2"/>
            <a:r>
              <a:rPr lang="es-MX" dirty="0" err="1"/>
              <a:t>lr</a:t>
            </a:r>
            <a:r>
              <a:rPr lang="es-MX" dirty="0"/>
              <a:t> - variable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678DCA-D16C-4EBA-BE18-C8BA6992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6C190F-CD52-4E6D-90D9-31D06FB8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1" y="3062252"/>
            <a:ext cx="642074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8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es una GAN?</a:t>
            </a: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97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A45132B-6E42-4D8A-9A55-3B6A38EE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B3FC0D9-0194-457D-BE85-9817E0FF0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489A38B-14E7-4881-9CA2-5711C655E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1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DDB14-DB37-44A1-8903-D111B588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Primer </a:t>
            </a:r>
            <a:r>
              <a:rPr lang="es-MX" dirty="0" err="1"/>
              <a:t>exerimento</a:t>
            </a:r>
            <a:endParaRPr lang="es-MX" dirty="0"/>
          </a:p>
        </p:txBody>
      </p:sp>
      <p:pic>
        <p:nvPicPr>
          <p:cNvPr id="5" name="resultado">
            <a:hlinkClick r:id="" action="ppaction://media"/>
            <a:extLst>
              <a:ext uri="{FF2B5EF4-FFF2-40B4-BE49-F238E27FC236}">
                <a16:creationId xmlns:a16="http://schemas.microsoft.com/office/drawing/2014/main" id="{FF5F066D-58C1-470E-9E14-8010541E52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1475" y="2084832"/>
            <a:ext cx="4022725" cy="4022725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C95FA6-54FC-481D-A26F-934A4FB7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C772C1-CD52-4894-81F6-3B2FBA5C46B2}"/>
              </a:ext>
            </a:extLst>
          </p:cNvPr>
          <p:cNvSpPr txBox="1"/>
          <p:nvPr/>
        </p:nvSpPr>
        <p:spPr>
          <a:xfrm>
            <a:off x="1144630" y="2282752"/>
            <a:ext cx="4951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dirty="0" err="1"/>
              <a:t>manualSeed</a:t>
            </a:r>
            <a:r>
              <a:rPr lang="es-MX" dirty="0"/>
              <a:t> = 999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batch_size</a:t>
            </a:r>
            <a:r>
              <a:rPr lang="es-MX" dirty="0"/>
              <a:t> = 128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num_epochs</a:t>
            </a:r>
            <a:r>
              <a:rPr lang="es-MX" dirty="0"/>
              <a:t> = 300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lr</a:t>
            </a:r>
            <a:r>
              <a:rPr lang="es-MX" dirty="0"/>
              <a:t> = 0.0002</a:t>
            </a:r>
          </a:p>
          <a:p>
            <a:pPr marL="285750" indent="-285750">
              <a:buFontTx/>
              <a:buChar char="-"/>
            </a:pPr>
            <a:r>
              <a:rPr lang="es-MX" dirty="0"/>
              <a:t>beta1 = 0.5</a:t>
            </a:r>
          </a:p>
        </p:txBody>
      </p:sp>
    </p:spTree>
    <p:extLst>
      <p:ext uri="{BB962C8B-B14F-4D97-AF65-F5344CB8AC3E}">
        <p14:creationId xmlns:p14="http://schemas.microsoft.com/office/powerpoint/2010/main" val="16362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3E540-DF27-44A7-AFEE-D2C4BAD2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Primer experimento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BAE62F-CFED-4806-B27E-F221A4ED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5" name="Marcador de contenido 4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1E7A1A49-F875-467C-AB6F-9C73047BB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240" t="30400" r="9017" b="31539"/>
          <a:stretch/>
        </p:blipFill>
        <p:spPr>
          <a:xfrm>
            <a:off x="1609724" y="2084832"/>
            <a:ext cx="8972552" cy="42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1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D5C16-EA07-4E22-8C35-2481B7CF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Segundo experimento</a:t>
            </a:r>
          </a:p>
        </p:txBody>
      </p:sp>
      <p:pic>
        <p:nvPicPr>
          <p:cNvPr id="5" name="resultado">
            <a:hlinkClick r:id="" action="ppaction://media"/>
            <a:extLst>
              <a:ext uri="{FF2B5EF4-FFF2-40B4-BE49-F238E27FC236}">
                <a16:creationId xmlns:a16="http://schemas.microsoft.com/office/drawing/2014/main" id="{B56BE857-EAAB-4DBC-8807-159FAEB984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1475" y="2084832"/>
            <a:ext cx="4022725" cy="4022725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319E0DC-22AC-4A89-B50E-C22679061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86739C-E0DE-4F4C-91B5-B83200D8FF49}"/>
              </a:ext>
            </a:extLst>
          </p:cNvPr>
          <p:cNvSpPr txBox="1"/>
          <p:nvPr/>
        </p:nvSpPr>
        <p:spPr>
          <a:xfrm>
            <a:off x="1144630" y="2282752"/>
            <a:ext cx="4951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dirty="0" err="1"/>
              <a:t>manualSeed</a:t>
            </a:r>
            <a:r>
              <a:rPr lang="es-MX" dirty="0"/>
              <a:t> = 999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batch_size</a:t>
            </a:r>
            <a:r>
              <a:rPr lang="es-MX" dirty="0"/>
              <a:t> = 128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num_epochs</a:t>
            </a:r>
            <a:r>
              <a:rPr lang="es-MX" dirty="0"/>
              <a:t> = 300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dlr</a:t>
            </a:r>
            <a:r>
              <a:rPr lang="es-MX" dirty="0"/>
              <a:t> = 0.00005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glr</a:t>
            </a:r>
            <a:r>
              <a:rPr lang="es-MX" dirty="0"/>
              <a:t> = 0.0002</a:t>
            </a:r>
          </a:p>
          <a:p>
            <a:pPr marL="285750" indent="-285750">
              <a:buFontTx/>
              <a:buChar char="-"/>
            </a:pPr>
            <a:r>
              <a:rPr lang="es-MX" dirty="0"/>
              <a:t>beta1 = 0.5</a:t>
            </a:r>
          </a:p>
        </p:txBody>
      </p:sp>
    </p:spTree>
    <p:extLst>
      <p:ext uri="{BB962C8B-B14F-4D97-AF65-F5344CB8AC3E}">
        <p14:creationId xmlns:p14="http://schemas.microsoft.com/office/powerpoint/2010/main" val="178351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D9AE3-6C28-423F-8F5D-EB33D364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Segundo experimento</a:t>
            </a:r>
          </a:p>
        </p:txBody>
      </p:sp>
      <p:pic>
        <p:nvPicPr>
          <p:cNvPr id="6" name="Marcador de contenido 5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8D065EC4-5420-4E3C-8CDC-E198C2493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65" t="30268" r="8503" b="31844"/>
          <a:stretch/>
        </p:blipFill>
        <p:spPr>
          <a:xfrm>
            <a:off x="1593041" y="2009249"/>
            <a:ext cx="9005918" cy="4263535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D6C251-2251-4E6A-81A3-676EC1DF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60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70453-FA4C-4806-BFEA-601F0538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Tercer Experimento</a:t>
            </a:r>
          </a:p>
        </p:txBody>
      </p:sp>
      <p:pic>
        <p:nvPicPr>
          <p:cNvPr id="5" name="resultado">
            <a:hlinkClick r:id="" action="ppaction://media"/>
            <a:extLst>
              <a:ext uri="{FF2B5EF4-FFF2-40B4-BE49-F238E27FC236}">
                <a16:creationId xmlns:a16="http://schemas.microsoft.com/office/drawing/2014/main" id="{CA3C0009-2961-48A5-B1B1-D9542ACDF9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1475" y="2084832"/>
            <a:ext cx="4022725" cy="4022725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750B7F-7F17-4390-8438-76A90CF2F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664B51-18FB-4DE4-8867-E6F5FE0C21C6}"/>
              </a:ext>
            </a:extLst>
          </p:cNvPr>
          <p:cNvSpPr txBox="1"/>
          <p:nvPr/>
        </p:nvSpPr>
        <p:spPr>
          <a:xfrm>
            <a:off x="1144630" y="2282752"/>
            <a:ext cx="3341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dirty="0" err="1"/>
              <a:t>manualSeed</a:t>
            </a:r>
            <a:r>
              <a:rPr lang="es-MX" dirty="0"/>
              <a:t> = 550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batch_size</a:t>
            </a:r>
            <a:r>
              <a:rPr lang="es-MX" dirty="0"/>
              <a:t> = 128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num_epochs</a:t>
            </a:r>
            <a:r>
              <a:rPr lang="es-MX" dirty="0"/>
              <a:t> = 1000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dlr</a:t>
            </a:r>
            <a:r>
              <a:rPr lang="es-MX" dirty="0"/>
              <a:t> = 0.00005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glr</a:t>
            </a:r>
            <a:r>
              <a:rPr lang="es-MX" dirty="0"/>
              <a:t> = 0.0002</a:t>
            </a:r>
          </a:p>
          <a:p>
            <a:pPr marL="285750" indent="-285750">
              <a:buFontTx/>
              <a:buChar char="-"/>
            </a:pPr>
            <a:r>
              <a:rPr lang="es-MX" dirty="0"/>
              <a:t>beta1 = 0.5</a:t>
            </a:r>
          </a:p>
        </p:txBody>
      </p:sp>
    </p:spTree>
    <p:extLst>
      <p:ext uri="{BB962C8B-B14F-4D97-AF65-F5344CB8AC3E}">
        <p14:creationId xmlns:p14="http://schemas.microsoft.com/office/powerpoint/2010/main" val="264121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6C559-A5D9-43FC-B043-46E4ECAB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Tercer experimento</a:t>
            </a:r>
          </a:p>
        </p:txBody>
      </p:sp>
      <p:pic>
        <p:nvPicPr>
          <p:cNvPr id="6" name="Marcador de contenido 5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90CF45C5-9E32-468E-B99E-F3B1D4CA8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64" t="30071" r="8978" b="30860"/>
          <a:stretch/>
        </p:blipFill>
        <p:spPr>
          <a:xfrm>
            <a:off x="1831903" y="2084832"/>
            <a:ext cx="8528193" cy="4187952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EFFCB8-9073-4EC4-98E2-759ADBC6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67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GOODFELLOW, Ian, et al. “Generative adversarial nets”.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/>
              <a:t>Advances in neural information processing systems</a:t>
            </a:r>
            <a:r>
              <a:rPr lang="en-US" dirty="0"/>
              <a:t>. 2014. p. 2672-2680.</a:t>
            </a:r>
          </a:p>
          <a:p>
            <a:r>
              <a:rPr lang="en-US" dirty="0"/>
              <a:t>Radford et al, “Unsupervised Representation Learning with Deep Convolutional Generative Adversarial Networks”, ICLR 2016</a:t>
            </a:r>
          </a:p>
          <a:p>
            <a:r>
              <a:rPr lang="es-MX" dirty="0" err="1"/>
              <a:t>Fei-Fei</a:t>
            </a:r>
            <a:r>
              <a:rPr lang="es-MX" dirty="0"/>
              <a:t> Li &amp; Justin Johnson &amp; Serena </a:t>
            </a:r>
            <a:r>
              <a:rPr lang="es-MX" dirty="0" err="1"/>
              <a:t>Yeungl</a:t>
            </a:r>
            <a:r>
              <a:rPr lang="es-MX" dirty="0"/>
              <a:t>, </a:t>
            </a:r>
            <a:r>
              <a:rPr lang="es-MX" dirty="0" err="1"/>
              <a:t>Lecture</a:t>
            </a:r>
            <a:r>
              <a:rPr lang="es-MX" dirty="0"/>
              <a:t> 13: “</a:t>
            </a:r>
            <a:r>
              <a:rPr lang="es-MX" dirty="0" err="1"/>
              <a:t>Generative</a:t>
            </a:r>
            <a:r>
              <a:rPr lang="es-MX" dirty="0"/>
              <a:t> </a:t>
            </a:r>
            <a:r>
              <a:rPr lang="es-MX" dirty="0" err="1"/>
              <a:t>Models</a:t>
            </a:r>
            <a:r>
              <a:rPr lang="es-MX" dirty="0"/>
              <a:t>”, Standford </a:t>
            </a:r>
            <a:r>
              <a:rPr lang="es-MX" dirty="0" err="1"/>
              <a:t>University</a:t>
            </a:r>
            <a:r>
              <a:rPr lang="es-MX" dirty="0"/>
              <a:t>, 2017.</a:t>
            </a:r>
          </a:p>
          <a:p>
            <a:r>
              <a:rPr lang="es-MX" dirty="0" err="1"/>
              <a:t>Inkawhich</a:t>
            </a:r>
            <a:r>
              <a:rPr lang="es-MX" dirty="0"/>
              <a:t>, N. (s.f.). DCGAN Tutorial — </a:t>
            </a:r>
            <a:r>
              <a:rPr lang="es-MX" dirty="0" err="1"/>
              <a:t>PyTorch</a:t>
            </a:r>
            <a:r>
              <a:rPr lang="es-MX" dirty="0"/>
              <a:t> </a:t>
            </a:r>
            <a:r>
              <a:rPr lang="es-MX" dirty="0" err="1"/>
              <a:t>Tutorials</a:t>
            </a:r>
            <a:r>
              <a:rPr lang="es-MX" dirty="0"/>
              <a:t> 1.3.0 </a:t>
            </a:r>
            <a:r>
              <a:rPr lang="es-MX" dirty="0" err="1"/>
              <a:t>documentation</a:t>
            </a:r>
            <a:r>
              <a:rPr lang="es-MX" dirty="0"/>
              <a:t>. Recuperado 23 octubre, 2019, de https://pytorch.org/tutorials/beginner/dcgan_faces_tutorial.html</a:t>
            </a:r>
          </a:p>
          <a:p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6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GAN: </a:t>
            </a:r>
            <a:r>
              <a:rPr lang="es-MX" dirty="0" err="1"/>
              <a:t>Generative</a:t>
            </a:r>
            <a:r>
              <a:rPr lang="es-MX" dirty="0"/>
              <a:t> </a:t>
            </a:r>
            <a:r>
              <a:rPr lang="es-MX" dirty="0" err="1"/>
              <a:t>Adversarial</a:t>
            </a:r>
            <a:r>
              <a:rPr lang="es-MX" dirty="0"/>
              <a:t> Networks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Las Redes Generativas Antagónicas (</a:t>
            </a:r>
            <a:r>
              <a:rPr lang="es-MX" dirty="0" err="1"/>
              <a:t>GANs</a:t>
            </a:r>
            <a:r>
              <a:rPr lang="es-MX" dirty="0"/>
              <a:t> por sus siglas en inglés) son un tipo de sistema de aprendizaje de máquina inventado por </a:t>
            </a:r>
            <a:r>
              <a:rPr lang="es-MX" dirty="0" err="1"/>
              <a:t>Ian</a:t>
            </a:r>
            <a:r>
              <a:rPr lang="es-MX" dirty="0"/>
              <a:t> </a:t>
            </a:r>
            <a:r>
              <a:rPr lang="es-MX" dirty="0" err="1"/>
              <a:t>Goodfellow</a:t>
            </a:r>
            <a:r>
              <a:rPr lang="es-MX" dirty="0"/>
              <a:t> y sus colegas en 2014. </a:t>
            </a:r>
          </a:p>
          <a:p>
            <a:r>
              <a:rPr lang="es-MX" dirty="0"/>
              <a:t>La estructura del sistema consiste en dos modelos entrenados simultáneamente: un modelo generativo G que captura la distribución de los datos y un modelo </a:t>
            </a:r>
            <a:r>
              <a:rPr lang="es-MX" dirty="0" err="1"/>
              <a:t>discrimitativo</a:t>
            </a:r>
            <a:r>
              <a:rPr lang="es-MX" dirty="0"/>
              <a:t> D que estima la probabilidad que la muestra haya provenido de los datos de entrenamiento en lugar de G. 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25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00967-B858-47D0-9FC9-EC3D000F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juego de dos jugadores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1D6B7F-4098-49A5-A721-B3B8CCB77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309157" cy="4023360"/>
          </a:xfrm>
        </p:spPr>
        <p:txBody>
          <a:bodyPr/>
          <a:lstStyle/>
          <a:p>
            <a:r>
              <a:rPr lang="es-MX" b="1" dirty="0"/>
              <a:t>Generador. </a:t>
            </a:r>
            <a:r>
              <a:rPr lang="es-MX" dirty="0"/>
              <a:t>Trata de engañar al discriminador generando imágenes que parezcan reales</a:t>
            </a:r>
          </a:p>
          <a:p>
            <a:r>
              <a:rPr lang="es-MX" b="1" dirty="0"/>
              <a:t>Discriminador</a:t>
            </a:r>
            <a:r>
              <a:rPr lang="es-MX" dirty="0"/>
              <a:t>. Trata de distinguir entre imágenes reales y falsas.</a:t>
            </a:r>
            <a:endParaRPr lang="es-MX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6C0E0B-2BDA-44F2-B2C7-5B710C1B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498AC-B52D-4BC2-BAEA-8B9580C9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3270152"/>
            <a:ext cx="7048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9AEF2-DF62-4C1F-8A9F-E3DCEA9F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juego de dos jugadores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D01F24-ECFF-40EA-9CFE-73CBA0211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10395713" cy="1644162"/>
          </a:xfrm>
        </p:spPr>
        <p:txBody>
          <a:bodyPr/>
          <a:lstStyle/>
          <a:p>
            <a:r>
              <a:rPr lang="es-MX" b="1" dirty="0"/>
              <a:t>Generador. </a:t>
            </a:r>
            <a:r>
              <a:rPr lang="es-MX" dirty="0"/>
              <a:t>Trata de engañar al discriminador generando imágenes que parezcan reales</a:t>
            </a:r>
          </a:p>
          <a:p>
            <a:r>
              <a:rPr lang="es-MX" b="1" dirty="0"/>
              <a:t>Discriminador</a:t>
            </a:r>
            <a:r>
              <a:rPr lang="es-MX" dirty="0"/>
              <a:t>. Trata de distinguir entre imágenes reales y falsas.</a:t>
            </a:r>
            <a:endParaRPr lang="es-MX" b="1" dirty="0"/>
          </a:p>
          <a:p>
            <a:r>
              <a:rPr lang="es-MX" dirty="0"/>
              <a:t>Estas redes se entrenan conjuntamente en un juego de </a:t>
            </a:r>
            <a:r>
              <a:rPr lang="es-MX" dirty="0" err="1"/>
              <a:t>minimax</a:t>
            </a:r>
            <a:r>
              <a:rPr lang="es-MX" dirty="0"/>
              <a:t>.</a:t>
            </a:r>
          </a:p>
          <a:p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023D2C-466C-4EA4-8D11-8473551A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2A7EF6-ED33-4681-B4EC-F9142E04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36" y="3754102"/>
            <a:ext cx="8599526" cy="754456"/>
          </a:xfrm>
          <a:prstGeom prst="rect">
            <a:avLst/>
          </a:prstGeom>
        </p:spPr>
      </p:pic>
      <p:sp>
        <p:nvSpPr>
          <p:cNvPr id="6" name="Abrir llave 5">
            <a:extLst>
              <a:ext uri="{FF2B5EF4-FFF2-40B4-BE49-F238E27FC236}">
                <a16:creationId xmlns:a16="http://schemas.microsoft.com/office/drawing/2014/main" id="{345C4DBF-D582-4CBC-83B0-1384B12BB7EB}"/>
              </a:ext>
            </a:extLst>
          </p:cNvPr>
          <p:cNvSpPr/>
          <p:nvPr/>
        </p:nvSpPr>
        <p:spPr>
          <a:xfrm rot="16200000">
            <a:off x="5943974" y="3916236"/>
            <a:ext cx="268803" cy="91584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119FD6-88FC-4E8B-9204-1DC9163A8171}"/>
              </a:ext>
            </a:extLst>
          </p:cNvPr>
          <p:cNvSpPr txBox="1"/>
          <p:nvPr/>
        </p:nvSpPr>
        <p:spPr>
          <a:xfrm>
            <a:off x="4863618" y="4545270"/>
            <a:ext cx="2440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Salida del Discriminador</a:t>
            </a:r>
            <a:br>
              <a:rPr lang="es-MX" sz="1600" dirty="0">
                <a:solidFill>
                  <a:schemeClr val="accent1"/>
                </a:solidFill>
              </a:rPr>
            </a:br>
            <a:r>
              <a:rPr lang="es-MX" sz="1600" dirty="0">
                <a:solidFill>
                  <a:schemeClr val="accent1"/>
                </a:solidFill>
              </a:rPr>
              <a:t>para datos reales x</a:t>
            </a:r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EBCD1D43-7B8B-48D4-B469-484F3FE70FC3}"/>
              </a:ext>
            </a:extLst>
          </p:cNvPr>
          <p:cNvSpPr/>
          <p:nvPr/>
        </p:nvSpPr>
        <p:spPr>
          <a:xfrm rot="16200000">
            <a:off x="9813425" y="3567437"/>
            <a:ext cx="268805" cy="168686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A6399B-8404-464B-8BC7-7CADCDC781D6}"/>
              </a:ext>
            </a:extLst>
          </p:cNvPr>
          <p:cNvSpPr txBox="1"/>
          <p:nvPr/>
        </p:nvSpPr>
        <p:spPr>
          <a:xfrm>
            <a:off x="8727781" y="4545270"/>
            <a:ext cx="2440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1"/>
                </a:solidFill>
              </a:rPr>
              <a:t>Salida del Discriminador</a:t>
            </a:r>
            <a:br>
              <a:rPr lang="es-MX" sz="1600" dirty="0">
                <a:solidFill>
                  <a:schemeClr val="accent1"/>
                </a:solidFill>
              </a:rPr>
            </a:br>
            <a:r>
              <a:rPr lang="es-MX" sz="1600" dirty="0">
                <a:solidFill>
                  <a:schemeClr val="accent1"/>
                </a:solidFill>
              </a:rPr>
              <a:t>para datos generados G(z)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5AE6F7A-BC07-49FE-9197-2CF194845FFF}"/>
              </a:ext>
            </a:extLst>
          </p:cNvPr>
          <p:cNvSpPr txBox="1">
            <a:spLocks/>
          </p:cNvSpPr>
          <p:nvPr/>
        </p:nvSpPr>
        <p:spPr>
          <a:xfrm>
            <a:off x="1085673" y="5177956"/>
            <a:ext cx="10395713" cy="1292748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El Discriminador busca maximizar la función objetivo, haciendo que D(x) sea cercano a 1 y D(G(z)) sea cercano a 0.</a:t>
            </a:r>
          </a:p>
          <a:p>
            <a:r>
              <a:rPr lang="en-US" dirty="0"/>
              <a:t>El </a:t>
            </a:r>
            <a:r>
              <a:rPr lang="en-US" dirty="0" err="1"/>
              <a:t>Generador</a:t>
            </a:r>
            <a:r>
              <a:rPr lang="en-US" dirty="0"/>
              <a:t> </a:t>
            </a:r>
            <a:r>
              <a:rPr lang="en-US" dirty="0" err="1"/>
              <a:t>busca</a:t>
            </a:r>
            <a:r>
              <a:rPr lang="en-US" dirty="0"/>
              <a:t> minimizer la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, </a:t>
            </a:r>
            <a:r>
              <a:rPr lang="en-US" dirty="0" err="1"/>
              <a:t>tal</a:t>
            </a:r>
            <a:r>
              <a:rPr lang="en-US" dirty="0"/>
              <a:t> que D(G(z)) sea </a:t>
            </a:r>
            <a:r>
              <a:rPr lang="en-US" dirty="0" err="1"/>
              <a:t>cercano</a:t>
            </a:r>
            <a:r>
              <a:rPr lang="en-US" dirty="0"/>
              <a:t> a 1(</a:t>
            </a:r>
            <a:r>
              <a:rPr lang="en-US" dirty="0" err="1"/>
              <a:t>haciéndole</a:t>
            </a:r>
            <a:r>
              <a:rPr lang="en-US" dirty="0"/>
              <a:t> </a:t>
            </a:r>
            <a:r>
              <a:rPr lang="en-US" dirty="0" err="1"/>
              <a:t>creer</a:t>
            </a:r>
            <a:r>
              <a:rPr lang="en-US" dirty="0"/>
              <a:t> al </a:t>
            </a:r>
            <a:r>
              <a:rPr lang="en-US" dirty="0" err="1"/>
              <a:t>Discriminador</a:t>
            </a:r>
            <a:r>
              <a:rPr lang="en-US" dirty="0"/>
              <a:t> que sus </a:t>
            </a:r>
            <a:r>
              <a:rPr lang="en-US" dirty="0" err="1"/>
              <a:t>datos</a:t>
            </a:r>
            <a:r>
              <a:rPr lang="en-US" dirty="0"/>
              <a:t> son </a:t>
            </a:r>
            <a:r>
              <a:rPr lang="en-US" dirty="0" err="1"/>
              <a:t>reales</a:t>
            </a:r>
            <a:r>
              <a:rPr lang="en-US" dirty="0"/>
              <a:t>).</a:t>
            </a:r>
            <a:endParaRPr lang="es-MX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4CC912BD-6B08-48B8-AF22-81A6FAB4C743}"/>
              </a:ext>
            </a:extLst>
          </p:cNvPr>
          <p:cNvSpPr txBox="1">
            <a:spLocks/>
          </p:cNvSpPr>
          <p:nvPr/>
        </p:nvSpPr>
        <p:spPr>
          <a:xfrm>
            <a:off x="886381" y="3930162"/>
            <a:ext cx="2252473" cy="43316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/>
              <a:t>Función objetivo:</a:t>
            </a:r>
          </a:p>
        </p:txBody>
      </p:sp>
    </p:spTree>
    <p:extLst>
      <p:ext uri="{BB962C8B-B14F-4D97-AF65-F5344CB8AC3E}">
        <p14:creationId xmlns:p14="http://schemas.microsoft.com/office/powerpoint/2010/main" val="229449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AF202-B506-42F5-B8B5-9499433A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Entrenando una GAN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78205F-DE69-44BB-A626-84D180B9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057589"/>
            <a:ext cx="9720071" cy="430649"/>
          </a:xfrm>
        </p:spPr>
        <p:txBody>
          <a:bodyPr/>
          <a:lstStyle/>
          <a:p>
            <a:r>
              <a:rPr lang="es-MX" dirty="0"/>
              <a:t>Función objetivo: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DB466F-A339-4BE4-82AB-242D3645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446DE3-B63E-4F06-8B1A-8F5190A2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06" y="2504881"/>
            <a:ext cx="7620650" cy="668577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3238257-337B-4C56-8E2A-47806AB950F5}"/>
              </a:ext>
            </a:extLst>
          </p:cNvPr>
          <p:cNvSpPr txBox="1">
            <a:spLocks/>
          </p:cNvSpPr>
          <p:nvPr/>
        </p:nvSpPr>
        <p:spPr>
          <a:xfrm>
            <a:off x="1024126" y="3429000"/>
            <a:ext cx="9720071" cy="25306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Se alterna entre:</a:t>
            </a:r>
          </a:p>
          <a:p>
            <a:r>
              <a:rPr lang="es-MX" dirty="0"/>
              <a:t>Gradiente </a:t>
            </a:r>
            <a:r>
              <a:rPr lang="es-MX" b="1" dirty="0"/>
              <a:t>ascendente</a:t>
            </a:r>
            <a:r>
              <a:rPr lang="es-MX" dirty="0"/>
              <a:t> en el discriminador</a:t>
            </a:r>
          </a:p>
          <a:p>
            <a:endParaRPr lang="es-MX" dirty="0"/>
          </a:p>
          <a:p>
            <a:r>
              <a:rPr lang="es-MX" dirty="0"/>
              <a:t>Gradiente </a:t>
            </a:r>
            <a:r>
              <a:rPr lang="es-MX" b="1" dirty="0"/>
              <a:t>descendente</a:t>
            </a:r>
            <a:r>
              <a:rPr lang="es-MX" dirty="0"/>
              <a:t> en el generador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43F3E5-1E3E-4B32-AC88-AA48EA83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06" y="4307371"/>
            <a:ext cx="6014103" cy="5276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7F41F4-07A7-4318-A936-D64FA1D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22" y="5269749"/>
            <a:ext cx="3490797" cy="5626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2FE387-A15F-4513-8599-822974EC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189" y="3624354"/>
            <a:ext cx="3316972" cy="2530621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E07F2D9-DB87-4A2C-9B8D-1E093EA33A32}"/>
              </a:ext>
            </a:extLst>
          </p:cNvPr>
          <p:cNvCxnSpPr/>
          <p:nvPr/>
        </p:nvCxnSpPr>
        <p:spPr>
          <a:xfrm>
            <a:off x="3200889" y="5715002"/>
            <a:ext cx="1714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4BB524F-A098-4AB9-B2F1-E054F82D658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073819" y="4958863"/>
            <a:ext cx="2988576" cy="592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0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AF202-B506-42F5-B8B5-9499433A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Entrenando una GAN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78205F-DE69-44BB-A626-84D180B9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6" y="2057589"/>
            <a:ext cx="9720071" cy="430649"/>
          </a:xfrm>
        </p:spPr>
        <p:txBody>
          <a:bodyPr/>
          <a:lstStyle/>
          <a:p>
            <a:r>
              <a:rPr lang="es-MX" dirty="0"/>
              <a:t>Función objetivo: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DB466F-A339-4BE4-82AB-242D3645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446DE3-B63E-4F06-8B1A-8F5190A2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06" y="2504881"/>
            <a:ext cx="7620650" cy="668577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3238257-337B-4C56-8E2A-47806AB950F5}"/>
              </a:ext>
            </a:extLst>
          </p:cNvPr>
          <p:cNvSpPr txBox="1">
            <a:spLocks/>
          </p:cNvSpPr>
          <p:nvPr/>
        </p:nvSpPr>
        <p:spPr>
          <a:xfrm>
            <a:off x="1024126" y="3429000"/>
            <a:ext cx="9720071" cy="253062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Se alterna entre:</a:t>
            </a:r>
          </a:p>
          <a:p>
            <a:r>
              <a:rPr lang="es-MX" dirty="0"/>
              <a:t>Gradiente </a:t>
            </a:r>
            <a:r>
              <a:rPr lang="es-MX" b="1" dirty="0"/>
              <a:t>ascendente</a:t>
            </a:r>
            <a:r>
              <a:rPr lang="es-MX" dirty="0"/>
              <a:t> en el discriminador</a:t>
            </a:r>
          </a:p>
          <a:p>
            <a:endParaRPr lang="es-MX" dirty="0"/>
          </a:p>
          <a:p>
            <a:r>
              <a:rPr lang="es-MX" dirty="0"/>
              <a:t>Gradiente </a:t>
            </a:r>
            <a:r>
              <a:rPr lang="es-MX" b="1" dirty="0"/>
              <a:t>ascendente</a:t>
            </a:r>
            <a:r>
              <a:rPr lang="es-MX" dirty="0"/>
              <a:t> en el generador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43F3E5-1E3E-4B32-AC88-AA48EA83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06" y="4307371"/>
            <a:ext cx="6014103" cy="5276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02106D-4C95-42F4-AC87-424401CA9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75" y="5307728"/>
            <a:ext cx="2988577" cy="488364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E07F2D9-DB87-4A2C-9B8D-1E093EA33A32}"/>
              </a:ext>
            </a:extLst>
          </p:cNvPr>
          <p:cNvCxnSpPr/>
          <p:nvPr/>
        </p:nvCxnSpPr>
        <p:spPr>
          <a:xfrm>
            <a:off x="2837552" y="5727714"/>
            <a:ext cx="17145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D927989B-41F8-47CF-B00A-2E2A7E1C7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979" y="3653671"/>
            <a:ext cx="3305908" cy="2561492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4BB524F-A098-4AB9-B2F1-E054F82D6580}"/>
              </a:ext>
            </a:extLst>
          </p:cNvPr>
          <p:cNvCxnSpPr>
            <a:cxnSpLocks/>
          </p:cNvCxnSpPr>
          <p:nvPr/>
        </p:nvCxnSpPr>
        <p:spPr>
          <a:xfrm flipV="1">
            <a:off x="4756638" y="4624754"/>
            <a:ext cx="3451341" cy="9271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1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7784D4A-1FE5-4DF3-8A79-9874B51D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algoritmo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6EE36F-A570-4089-85EA-2202B9EA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8E6D6F-BF6E-4BB3-A54F-47E9C04C2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82" b="12498"/>
          <a:stretch/>
        </p:blipFill>
        <p:spPr>
          <a:xfrm>
            <a:off x="1024128" y="1964645"/>
            <a:ext cx="9075190" cy="4308139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72F296F-F7C6-408C-9714-A3122230022D}"/>
              </a:ext>
            </a:extLst>
          </p:cNvPr>
          <p:cNvCxnSpPr/>
          <p:nvPr/>
        </p:nvCxnSpPr>
        <p:spPr>
          <a:xfrm flipV="1">
            <a:off x="3923414" y="4954772"/>
            <a:ext cx="919518" cy="1169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AAFFCA7-3678-45D3-9AEE-F9D2DD772A7F}"/>
              </a:ext>
            </a:extLst>
          </p:cNvPr>
          <p:cNvCxnSpPr>
            <a:cxnSpLocks/>
          </p:cNvCxnSpPr>
          <p:nvPr/>
        </p:nvCxnSpPr>
        <p:spPr>
          <a:xfrm flipV="1">
            <a:off x="5468815" y="5486401"/>
            <a:ext cx="1767254" cy="1142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7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2D03F-9C46-4B05-BD6C-7190B96A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Modelos Convolucionales: DCGAN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89F716-009A-4FC7-BEFA-BA698782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un artículo presentado en ICLR 2016 (</a:t>
            </a:r>
            <a:r>
              <a:rPr lang="en-US" dirty="0"/>
              <a:t>International Conference on Learning Representations)</a:t>
            </a:r>
            <a:r>
              <a:rPr lang="es-MX" dirty="0"/>
              <a:t>, </a:t>
            </a:r>
            <a:r>
              <a:rPr lang="es-MX" dirty="0" err="1"/>
              <a:t>Alec</a:t>
            </a:r>
            <a:r>
              <a:rPr lang="es-MX" dirty="0"/>
              <a:t> Radford, Luke Metz y </a:t>
            </a:r>
            <a:r>
              <a:rPr lang="es-MX" dirty="0" err="1"/>
              <a:t>Soumith</a:t>
            </a:r>
            <a:r>
              <a:rPr lang="es-MX" dirty="0"/>
              <a:t> </a:t>
            </a:r>
            <a:r>
              <a:rPr lang="es-MX" dirty="0" err="1"/>
              <a:t>Chintala</a:t>
            </a:r>
            <a:r>
              <a:rPr lang="es-MX" dirty="0"/>
              <a:t> propusieron usar Redes Convolucionales (</a:t>
            </a:r>
            <a:r>
              <a:rPr lang="es-MX" dirty="0" err="1"/>
              <a:t>CNNs</a:t>
            </a:r>
            <a:r>
              <a:rPr lang="es-MX" dirty="0"/>
              <a:t>) para representar jerárquicamente partes de objetos tanto en el generador como en el discriminador.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E64F27-82C9-469A-BC81-909454EA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Proyecto Final: Generación de imágenes sintéticas por medio de una DCGAN. González Flores Andrés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7FF238-7982-48C3-BE4A-D68C75F9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43" y="3750492"/>
            <a:ext cx="9597656" cy="25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55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1019</Words>
  <Application>Microsoft Office PowerPoint</Application>
  <PresentationFormat>Panorámica</PresentationFormat>
  <Paragraphs>115</Paragraphs>
  <Slides>27</Slides>
  <Notes>2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Calibri</vt:lpstr>
      <vt:lpstr>Tw Cen MT</vt:lpstr>
      <vt:lpstr>Tw Cen MT Condensed</vt:lpstr>
      <vt:lpstr>Wingdings 3</vt:lpstr>
      <vt:lpstr>Integral</vt:lpstr>
      <vt:lpstr>Proyecto final. </vt:lpstr>
      <vt:lpstr>introducción</vt:lpstr>
      <vt:lpstr>GAN: Generative Adversarial Networks</vt:lpstr>
      <vt:lpstr>Un juego de dos jugadores</vt:lpstr>
      <vt:lpstr>Un juego de dos jugadores</vt:lpstr>
      <vt:lpstr>Entrenando una GAN</vt:lpstr>
      <vt:lpstr>Entrenando una GAN</vt:lpstr>
      <vt:lpstr>El algoritmo</vt:lpstr>
      <vt:lpstr>Modelos Convolucionales: DCGAN</vt:lpstr>
      <vt:lpstr>Modelos Convolucionales: DCGAN</vt:lpstr>
      <vt:lpstr>Modelos Convolucionales: DCGAN</vt:lpstr>
      <vt:lpstr>DCGAN. Algebra con vectores</vt:lpstr>
      <vt:lpstr>DCGAN. Algebra con vectores</vt:lpstr>
      <vt:lpstr>DCGAN. Algebra con vectores</vt:lpstr>
      <vt:lpstr>Desarrollo</vt:lpstr>
      <vt:lpstr>Conjunto de Datos</vt:lpstr>
      <vt:lpstr>MODELO USADO: DCGAN</vt:lpstr>
      <vt:lpstr>MODELO USADO: DCGAN</vt:lpstr>
      <vt:lpstr>Modelo usado: DCGAN</vt:lpstr>
      <vt:lpstr>Resultados</vt:lpstr>
      <vt:lpstr>Primer exerimento</vt:lpstr>
      <vt:lpstr>Primer experimento</vt:lpstr>
      <vt:lpstr>Segundo experimento</vt:lpstr>
      <vt:lpstr>Segundo experimento</vt:lpstr>
      <vt:lpstr>Tercer Experimento</vt:lpstr>
      <vt:lpstr>Tercer experimento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final. </dc:title>
  <dc:creator>Andres Gonzalez Flores</dc:creator>
  <cp:lastModifiedBy>Andres Gonzalez Flores</cp:lastModifiedBy>
  <cp:revision>22</cp:revision>
  <dcterms:created xsi:type="dcterms:W3CDTF">2019-10-23T06:41:10Z</dcterms:created>
  <dcterms:modified xsi:type="dcterms:W3CDTF">2019-10-23T07:50:05Z</dcterms:modified>
</cp:coreProperties>
</file>